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49B0"/>
    <a:srgbClr val="2F2F9F"/>
    <a:srgbClr val="C4EADB"/>
    <a:srgbClr val="007434"/>
    <a:srgbClr val="00A84C"/>
    <a:srgbClr val="8282DA"/>
    <a:srgbClr val="9B9BE1"/>
    <a:srgbClr val="0D0D88"/>
    <a:srgbClr val="BDBDF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2"/>
    <p:restoredTop sz="95850" autoAdjust="0"/>
  </p:normalViewPr>
  <p:slideViewPr>
    <p:cSldViewPr snapToGrid="0">
      <p:cViewPr varScale="1">
        <p:scale>
          <a:sx n="48" d="100"/>
          <a:sy n="48" d="100"/>
        </p:scale>
        <p:origin x="23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

<Relationships xmlns="http://schemas.openxmlformats.org/package/2006/relationships">
<Relationship Id="rId8" Type="http://schemas.openxmlformats.org/officeDocument/2006/relationships/tableStyles" Target="tableStyles.xml"/>
<Relationship Id="rId3" Type="http://schemas.openxmlformats.org/officeDocument/2006/relationships/slide" Target="slides/slide2.xml"/>
<Relationship Id="rId7" Type="http://schemas.openxmlformats.org/officeDocument/2006/relationships/theme" Target="theme/theme1.xml"/>
<Relationship Id="rId2" Type="http://schemas.openxmlformats.org/officeDocument/2006/relationships/slide" Target="slides/slide1.xml"/>
<Relationship Id="rId1" Type="http://schemas.openxmlformats.org/officeDocument/2006/relationships/slideMaster" Target="slideMasters/slideMaster1.xml"/>
<Relationship Id="rId6" Type="http://schemas.openxmlformats.org/officeDocument/2006/relationships/viewProps" Target="viewProps.xml"/>
<Relationship Id="rId5" Type="http://schemas.openxmlformats.org/officeDocument/2006/relationships/presProps" Target="presProps.xml"/>
<Relationship Id="rId4" Type="http://schemas.openxmlformats.org/officeDocument/2006/relationships/notesMaster" Target="notesMasters/notesMaster1.xml"/>
</Relationships>
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277A9-B325-45BF-BD51-A98F0C94CFC8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8002A-C619-4990-B7A9-ED1DFCE71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976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3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37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8002A-C619-4990-B7A9-ED1DFCE713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223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79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80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8002A-C619-4990-B7A9-ED1DFCE713A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5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956-72C5-464D-987B-BC01A14F9F3D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BF13-064C-41E6-927F-D1CD52B8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164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956-72C5-464D-987B-BC01A14F9F3D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BF13-064C-41E6-927F-D1CD52B8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95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956-72C5-464D-987B-BC01A14F9F3D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BF13-064C-41E6-927F-D1CD52B8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890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956-72C5-464D-987B-BC01A14F9F3D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BF13-064C-41E6-927F-D1CD52B8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969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956-72C5-464D-987B-BC01A14F9F3D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BF13-064C-41E6-927F-D1CD52B8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714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956-72C5-464D-987B-BC01A14F9F3D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BF13-064C-41E6-927F-D1CD52B8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804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956-72C5-464D-987B-BC01A14F9F3D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BF13-064C-41E6-927F-D1CD52B8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32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956-72C5-464D-987B-BC01A14F9F3D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BF13-064C-41E6-927F-D1CD52B8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75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956-72C5-464D-987B-BC01A14F9F3D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BF13-064C-41E6-927F-D1CD52B8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279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956-72C5-464D-987B-BC01A14F9F3D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BF13-064C-41E6-927F-D1CD52B8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596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956-72C5-464D-987B-BC01A14F9F3D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BF13-064C-41E6-927F-D1CD52B8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66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86956-72C5-464D-987B-BC01A14F9F3D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EBF13-064C-41E6-927F-D1CD52B8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63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"/>
          <p:cNvSpPr/>
          <p:nvPr/>
        </p:nvSpPr>
        <p:spPr>
          <a:xfrm>
            <a:off x="0" y="2761"/>
            <a:ext cx="6858000" cy="9903239"/>
          </a:xfrm>
          <a:prstGeom prst="rect">
            <a:avLst/>
          </a:prstGeom>
          <a:solidFill>
            <a:srgbClr val="E4F0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08" name="楕円 77"/>
          <p:cNvSpPr/>
          <p:nvPr/>
        </p:nvSpPr>
        <p:spPr>
          <a:xfrm>
            <a:off x="216175" y="208386"/>
            <a:ext cx="3219080" cy="297350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9" name="テキスト ボックス 3"/>
          <p:cNvSpPr txBox="1"/>
          <p:nvPr/>
        </p:nvSpPr>
        <p:spPr>
          <a:xfrm>
            <a:off x="247194" y="287591"/>
            <a:ext cx="5647306" cy="64939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2400" b="1" kern="0" dirty="0" smtClean="0">
                <a:effectLst>
                  <a:glow rad="152400">
                    <a:schemeClr val="bg1"/>
                  </a:glow>
                  <a:outerShdw blurRad="215900" algn="ctr" rotWithShape="0">
                    <a:schemeClr val="bg1"/>
                  </a:outerShdw>
                </a:effectLst>
                <a:latin typeface="Century" panose="02040604050505020304" pitchFamily="18" charset="0"/>
                <a:ea typeface="BIZ UDゴシック" panose="020B0400000000000000" pitchFamily="49" charset="-128"/>
                <a:cs typeface="Times New Roman" panose="02020603050405020304" pitchFamily="18" charset="0"/>
              </a:rPr>
              <a:t>建築主・建築士・工事施工者の皆様へ</a:t>
            </a:r>
            <a:endParaRPr lang="ja-JP" altLang="en-US" sz="2400" b="1" kern="0" dirty="0">
              <a:effectLst>
                <a:glow rad="152400">
                  <a:schemeClr val="bg1"/>
                </a:glow>
                <a:outerShdw blurRad="215900" algn="ctr" rotWithShape="0">
                  <a:schemeClr val="bg1"/>
                </a:outerShdw>
              </a:effectLst>
              <a:latin typeface="Century" panose="02040604050505020304" pitchFamily="18" charset="0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3200" b="1" kern="0" dirty="0" smtClean="0">
                <a:solidFill>
                  <a:srgbClr val="FF0000"/>
                </a:solidFill>
                <a:effectLst>
                  <a:glow rad="152400">
                    <a:schemeClr val="bg1"/>
                  </a:glow>
                  <a:outerShdw blurRad="215900" algn="ctr" rotWithShape="0">
                    <a:schemeClr val="bg1"/>
                  </a:outerShdw>
                </a:effectLst>
                <a:latin typeface="Century" panose="02040604050505020304" pitchFamily="18" charset="0"/>
                <a:ea typeface="BIZ UDゴシック" panose="020B0400000000000000" pitchFamily="49" charset="-128"/>
                <a:cs typeface="Times New Roman" panose="02020603050405020304" pitchFamily="18" charset="0"/>
              </a:rPr>
              <a:t>令和４年４月</a:t>
            </a:r>
            <a:r>
              <a:rPr lang="ja-JP" altLang="en-US" sz="3200" b="1" kern="0" dirty="0">
                <a:solidFill>
                  <a:srgbClr val="FF0000"/>
                </a:solidFill>
                <a:effectLst>
                  <a:glow rad="152400">
                    <a:schemeClr val="bg1"/>
                  </a:glow>
                  <a:outerShdw blurRad="215900" algn="ctr" rotWithShape="0">
                    <a:schemeClr val="bg1"/>
                  </a:outerShdw>
                </a:effectLst>
                <a:latin typeface="Century" panose="02040604050505020304" pitchFamily="18" charset="0"/>
                <a:ea typeface="BIZ UDゴシック" panose="020B0400000000000000" pitchFamily="49" charset="-128"/>
                <a:cs typeface="Times New Roman" panose="02020603050405020304" pitchFamily="18" charset="0"/>
              </a:rPr>
              <a:t>１</a:t>
            </a:r>
            <a:r>
              <a:rPr lang="ja-JP" altLang="en-US" sz="3200" b="1" kern="0" dirty="0" smtClean="0">
                <a:solidFill>
                  <a:srgbClr val="FF0000"/>
                </a:solidFill>
                <a:effectLst>
                  <a:glow rad="152400">
                    <a:schemeClr val="bg1"/>
                  </a:glow>
                  <a:outerShdw blurRad="215900" algn="ctr" rotWithShape="0">
                    <a:schemeClr val="bg1"/>
                  </a:outerShdw>
                </a:effectLst>
                <a:latin typeface="Century" panose="02040604050505020304" pitchFamily="18" charset="0"/>
                <a:ea typeface="BIZ UDゴシック" panose="020B0400000000000000" pitchFamily="49" charset="-128"/>
                <a:cs typeface="Times New Roman" panose="02020603050405020304" pitchFamily="18" charset="0"/>
              </a:rPr>
              <a:t>日</a:t>
            </a:r>
            <a:r>
              <a:rPr lang="ja-JP" altLang="en-US" sz="2400" b="1" kern="0" dirty="0">
                <a:effectLst>
                  <a:glow rad="152400">
                    <a:schemeClr val="bg1"/>
                  </a:glow>
                  <a:outerShdw blurRad="215900" algn="ctr" rotWithShape="0">
                    <a:schemeClr val="bg1"/>
                  </a:outerShdw>
                </a:effectLst>
                <a:latin typeface="Century" panose="02040604050505020304" pitchFamily="18" charset="0"/>
                <a:ea typeface="BIZ UDゴシック" panose="020B0400000000000000" pitchFamily="49" charset="-128"/>
                <a:cs typeface="Times New Roman" panose="02020603050405020304" pitchFamily="18" charset="0"/>
              </a:rPr>
              <a:t>より</a:t>
            </a:r>
          </a:p>
        </p:txBody>
      </p:sp>
      <p:sp>
        <p:nvSpPr>
          <p:cNvPr id="1110" name="テキスト ボックス 4"/>
          <p:cNvSpPr txBox="1"/>
          <p:nvPr/>
        </p:nvSpPr>
        <p:spPr>
          <a:xfrm>
            <a:off x="216266" y="1325167"/>
            <a:ext cx="5709161" cy="1333500"/>
          </a:xfrm>
          <a:prstGeom prst="rect">
            <a:avLst/>
          </a:prstGeom>
          <a:noFill/>
          <a:ln w="6350">
            <a:noFill/>
          </a:ln>
          <a:effectLst>
            <a:glow rad="127000">
              <a:schemeClr val="bg1"/>
            </a:glow>
          </a:effectLst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6000" b="1" kern="0" dirty="0">
                <a:effectLst>
                  <a:glow rad="152400">
                    <a:schemeClr val="bg1"/>
                  </a:glow>
                  <a:outerShdw blurRad="215900" algn="ctr" rotWithShape="0">
                    <a:schemeClr val="bg1"/>
                  </a:outerShdw>
                </a:effectLst>
                <a:latin typeface="Century" panose="02040604050505020304" pitchFamily="18" charset="0"/>
                <a:ea typeface="BIZ UDゴシック" panose="020B0400000000000000" pitchFamily="49" charset="-128"/>
                <a:cs typeface="Times New Roman" panose="02020603050405020304" pitchFamily="18" charset="0"/>
              </a:rPr>
              <a:t>建築工事届・</a:t>
            </a:r>
          </a:p>
          <a:p>
            <a:pPr algn="just"/>
            <a:r>
              <a:rPr lang="ja-JP" altLang="en-US" sz="6000" b="1" kern="0" dirty="0">
                <a:effectLst>
                  <a:glow rad="152400">
                    <a:schemeClr val="bg1"/>
                  </a:glow>
                  <a:outerShdw blurRad="215900" algn="ctr" rotWithShape="0">
                    <a:schemeClr val="bg1"/>
                  </a:outerShdw>
                </a:effectLst>
                <a:latin typeface="Century" panose="02040604050505020304" pitchFamily="18" charset="0"/>
                <a:ea typeface="BIZ UDゴシック" panose="020B0400000000000000" pitchFamily="49" charset="-128"/>
                <a:cs typeface="Times New Roman" panose="02020603050405020304" pitchFamily="18" charset="0"/>
              </a:rPr>
              <a:t>建築物除却届</a:t>
            </a:r>
          </a:p>
        </p:txBody>
      </p:sp>
      <p:sp>
        <p:nvSpPr>
          <p:cNvPr id="1111" name="テキスト ボックス 6"/>
          <p:cNvSpPr txBox="1"/>
          <p:nvPr/>
        </p:nvSpPr>
        <p:spPr>
          <a:xfrm>
            <a:off x="4284075" y="2992036"/>
            <a:ext cx="2602844" cy="61606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Bef>
                <a:spcPts val="1200"/>
              </a:spcBef>
            </a:pPr>
            <a:r>
              <a:rPr lang="ja-JP" altLang="en-US" sz="2800" b="1" kern="0" dirty="0">
                <a:effectLst>
                  <a:glow rad="152400">
                    <a:schemeClr val="bg1"/>
                  </a:glow>
                  <a:outerShdw blurRad="215900" algn="ctr" rotWithShape="0">
                    <a:schemeClr val="bg1"/>
                  </a:outerShdw>
                </a:effectLst>
                <a:latin typeface="Century" panose="02040604050505020304" pitchFamily="18" charset="0"/>
                <a:ea typeface="BIZ UDゴシック" panose="020B0400000000000000" pitchFamily="49" charset="-128"/>
                <a:cs typeface="Times New Roman" panose="02020603050405020304" pitchFamily="18" charset="0"/>
              </a:rPr>
              <a:t>になります</a:t>
            </a:r>
          </a:p>
        </p:txBody>
      </p:sp>
      <p:pic>
        <p:nvPicPr>
          <p:cNvPr id="1113" name="図 7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07111" y="9185163"/>
            <a:ext cx="1623496" cy="619796"/>
          </a:xfrm>
          <a:prstGeom prst="rect">
            <a:avLst/>
          </a:prstGeom>
        </p:spPr>
      </p:pic>
      <p:grpSp>
        <p:nvGrpSpPr>
          <p:cNvPr id="1114" name="グループ化 82"/>
          <p:cNvGrpSpPr/>
          <p:nvPr/>
        </p:nvGrpSpPr>
        <p:grpSpPr>
          <a:xfrm>
            <a:off x="81396" y="3505461"/>
            <a:ext cx="6671769" cy="1808832"/>
            <a:chOff x="7587487" y="3463477"/>
            <a:chExt cx="6671769" cy="1681832"/>
          </a:xfrm>
        </p:grpSpPr>
      </p:grpSp>
      <p:sp>
        <p:nvSpPr>
          <p:cNvPr id="1115" name="四角形: 角を丸くする 13"/>
          <p:cNvSpPr/>
          <p:nvPr/>
        </p:nvSpPr>
        <p:spPr>
          <a:xfrm>
            <a:off x="87710" y="3904123"/>
            <a:ext cx="6668612" cy="1331658"/>
          </a:xfrm>
          <a:prstGeom prst="roundRect">
            <a:avLst>
              <a:gd name="adj" fmla="val 6975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108000" tIns="72000" rIns="108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800" b="0" kern="100" dirty="0">
                <a:solidFill>
                  <a:schemeClr val="tx1"/>
                </a:solidFill>
                <a:ea typeface="BIZ UDPゴシック" panose="020B0400000000000000" pitchFamily="50" charset="-128"/>
                <a:cs typeface="Times New Roman" panose="02020603050405020304" pitchFamily="18" charset="0"/>
              </a:rPr>
              <a:t>様式の変更に伴い、</a:t>
            </a:r>
            <a:r>
              <a:rPr lang="ja-JP" altLang="en-US" sz="1800" b="1" kern="100" dirty="0">
                <a:solidFill>
                  <a:schemeClr val="tx1"/>
                </a:solidFill>
                <a:ea typeface="BIZ UDPゴシック" panose="020B0400000000000000" pitchFamily="50" charset="-128"/>
                <a:cs typeface="Times New Roman" panose="02020603050405020304" pitchFamily="18" charset="0"/>
              </a:rPr>
              <a:t>項目の順序</a:t>
            </a:r>
            <a:r>
              <a:rPr lang="ja-JP" altLang="en-US" sz="1800" b="0" kern="100" dirty="0">
                <a:solidFill>
                  <a:schemeClr val="tx1"/>
                </a:solidFill>
                <a:ea typeface="BIZ UDPゴシック" panose="020B0400000000000000" pitchFamily="50" charset="-128"/>
                <a:cs typeface="Times New Roman" panose="02020603050405020304" pitchFamily="18" charset="0"/>
              </a:rPr>
              <a:t>や</a:t>
            </a:r>
            <a:r>
              <a:rPr lang="ja-JP" altLang="en-US" sz="1800" b="1" kern="100" dirty="0">
                <a:solidFill>
                  <a:schemeClr val="tx1"/>
                </a:solidFill>
                <a:ea typeface="BIZ UDPゴシック" panose="020B0400000000000000" pitchFamily="50" charset="-128"/>
                <a:cs typeface="Times New Roman" panose="02020603050405020304" pitchFamily="18" charset="0"/>
              </a:rPr>
              <a:t>記載</a:t>
            </a:r>
            <a:r>
              <a:rPr lang="ja-JP" altLang="en-US" sz="1800" b="1" kern="100" dirty="0" smtClean="0">
                <a:solidFill>
                  <a:schemeClr val="tx1"/>
                </a:solidFill>
                <a:ea typeface="BIZ UDPゴシック" panose="020B0400000000000000" pitchFamily="50" charset="-128"/>
                <a:cs typeface="Times New Roman" panose="02020603050405020304" pitchFamily="18" charset="0"/>
              </a:rPr>
              <a:t>の方法</a:t>
            </a:r>
            <a:r>
              <a:rPr lang="ja-JP" altLang="en-US" sz="1800" b="0" kern="100" dirty="0" smtClean="0">
                <a:solidFill>
                  <a:schemeClr val="tx1"/>
                </a:solidFill>
                <a:ea typeface="BIZ UDPゴシック" panose="020B0400000000000000" pitchFamily="50" charset="-128"/>
                <a:cs typeface="Times New Roman" panose="02020603050405020304" pitchFamily="18" charset="0"/>
              </a:rPr>
              <a:t>など</a:t>
            </a:r>
            <a:r>
              <a:rPr lang="ja-JP" altLang="en-US" sz="1800" b="0" kern="100" dirty="0">
                <a:solidFill>
                  <a:schemeClr val="tx1"/>
                </a:solidFill>
                <a:ea typeface="BIZ UDPゴシック" panose="020B0400000000000000" pitchFamily="50" charset="-128"/>
                <a:cs typeface="Times New Roman" panose="02020603050405020304" pitchFamily="18" charset="0"/>
              </a:rPr>
              <a:t>が変わります。</a:t>
            </a:r>
            <a:endParaRPr lang="en-US" altLang="ja-JP" sz="1800" b="0" kern="100" baseline="30000" dirty="0">
              <a:solidFill>
                <a:schemeClr val="tx1"/>
              </a:solidFill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indent="0" algn="l">
              <a:lnSpc>
                <a:spcPts val="3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800" b="0" kern="100" dirty="0">
                <a:solidFill>
                  <a:schemeClr val="tx1"/>
                </a:solidFill>
                <a:ea typeface="BIZ UDPゴシック" panose="020B0400000000000000" pitchFamily="50" charset="-128"/>
                <a:cs typeface="Times New Roman" panose="02020603050405020304" pitchFamily="18" charset="0"/>
              </a:rPr>
              <a:t>新しい様式は各特定行政庁ホームページ等から配布しておりますので、新様式での提出をお願いいたします。</a:t>
            </a:r>
            <a:endParaRPr b="0" dirty="0">
              <a:solidFill>
                <a:schemeClr val="tx1"/>
              </a:solidFill>
            </a:endParaRPr>
          </a:p>
        </p:txBody>
      </p:sp>
      <p:sp>
        <p:nvSpPr>
          <p:cNvPr id="1116" name="テキスト ボックス 121"/>
          <p:cNvSpPr txBox="1"/>
          <p:nvPr/>
        </p:nvSpPr>
        <p:spPr>
          <a:xfrm>
            <a:off x="4887948" y="2203024"/>
            <a:ext cx="545850" cy="5223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ja-JP" altLang="ja-JP" sz="2800" b="1" kern="0" dirty="0">
                <a:effectLst>
                  <a:glow rad="152400">
                    <a:schemeClr val="bg1"/>
                  </a:glow>
                  <a:outerShdw blurRad="215900" algn="ctr" rotWithShape="0">
                    <a:schemeClr val="bg1"/>
                  </a:outerShdw>
                </a:effectLst>
                <a:latin typeface="Century" panose="02040604050505020304" pitchFamily="18" charset="0"/>
                <a:ea typeface="BIZ UDゴシック" panose="020B0400000000000000" pitchFamily="49" charset="-128"/>
                <a:cs typeface="Times New Roman" panose="02020603050405020304" pitchFamily="18" charset="0"/>
              </a:rPr>
              <a:t>の</a:t>
            </a:r>
          </a:p>
        </p:txBody>
      </p:sp>
      <p:sp>
        <p:nvSpPr>
          <p:cNvPr id="1117" name="テキスト ボックス 122"/>
          <p:cNvSpPr txBox="1"/>
          <p:nvPr/>
        </p:nvSpPr>
        <p:spPr>
          <a:xfrm>
            <a:off x="565790" y="2632192"/>
            <a:ext cx="1785312" cy="1333500"/>
          </a:xfrm>
          <a:prstGeom prst="rect">
            <a:avLst/>
          </a:prstGeom>
          <a:noFill/>
          <a:ln w="6350">
            <a:noFill/>
          </a:ln>
          <a:effectLst>
            <a:glow rad="127000">
              <a:schemeClr val="bg1"/>
            </a:glow>
          </a:effectLst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6000" b="1" kern="0" dirty="0">
                <a:effectLst>
                  <a:glow rad="152400">
                    <a:schemeClr val="bg1"/>
                  </a:glow>
                  <a:outerShdw blurRad="215900" algn="ctr" rotWithShape="0">
                    <a:schemeClr val="bg1"/>
                  </a:outerShdw>
                </a:effectLst>
                <a:latin typeface="Century" panose="02040604050505020304" pitchFamily="18" charset="0"/>
                <a:ea typeface="BIZ UDゴシック" panose="020B0400000000000000" pitchFamily="49" charset="-128"/>
                <a:cs typeface="Times New Roman" panose="02020603050405020304" pitchFamily="18" charset="0"/>
              </a:rPr>
              <a:t>様式</a:t>
            </a:r>
          </a:p>
        </p:txBody>
      </p:sp>
      <p:sp>
        <p:nvSpPr>
          <p:cNvPr id="1118" name="テキスト ボックス 5"/>
          <p:cNvSpPr txBox="1"/>
          <p:nvPr/>
        </p:nvSpPr>
        <p:spPr>
          <a:xfrm>
            <a:off x="2607111" y="2816467"/>
            <a:ext cx="2122158" cy="9649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200"/>
              </a:spcBef>
            </a:pPr>
            <a:r>
              <a:rPr lang="ja-JP" altLang="en-US" sz="6000" b="1" kern="0" dirty="0" smtClean="0">
                <a:solidFill>
                  <a:srgbClr val="FF0000"/>
                </a:solidFill>
                <a:effectLst>
                  <a:glow rad="152400">
                    <a:schemeClr val="bg1"/>
                  </a:glow>
                  <a:outerShdw blurRad="215900" algn="ctr" rotWithShape="0">
                    <a:schemeClr val="bg1"/>
                  </a:outerShdw>
                </a:effectLst>
                <a:latin typeface="Century" panose="02040604050505020304" pitchFamily="18" charset="0"/>
                <a:ea typeface="BIZ UDゴシック" panose="020B0400000000000000" pitchFamily="49" charset="-128"/>
                <a:cs typeface="Times New Roman" panose="02020603050405020304" pitchFamily="18" charset="0"/>
              </a:rPr>
              <a:t>変更</a:t>
            </a:r>
            <a:endParaRPr lang="ja-JP" altLang="en-US" sz="7200" b="1" kern="0" dirty="0">
              <a:solidFill>
                <a:srgbClr val="FF0000"/>
              </a:solidFill>
              <a:effectLst>
                <a:glow rad="152400">
                  <a:schemeClr val="bg1"/>
                </a:glow>
                <a:outerShdw blurRad="215900" algn="ctr" rotWithShape="0">
                  <a:schemeClr val="bg1"/>
                </a:outerShdw>
              </a:effectLst>
              <a:latin typeface="Century" panose="02040604050505020304" pitchFamily="18" charset="0"/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19" name="テキスト ボックス 10"/>
          <p:cNvSpPr txBox="1"/>
          <p:nvPr/>
        </p:nvSpPr>
        <p:spPr>
          <a:xfrm>
            <a:off x="2093743" y="3037332"/>
            <a:ext cx="61389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ja-JP" altLang="ja-JP" sz="2800" b="1" kern="0" dirty="0">
                <a:effectLst>
                  <a:glow rad="152400">
                    <a:schemeClr val="bg1"/>
                  </a:glow>
                  <a:outerShdw blurRad="215900" algn="ctr" rotWithShape="0">
                    <a:schemeClr val="bg1"/>
                  </a:outerShdw>
                </a:effectLst>
                <a:latin typeface="Century" panose="02040604050505020304" pitchFamily="18" charset="0"/>
                <a:ea typeface="BIZ UDゴシック" panose="020B0400000000000000" pitchFamily="49" charset="-128"/>
                <a:cs typeface="Times New Roman" panose="02020603050405020304" pitchFamily="18" charset="0"/>
              </a:rPr>
              <a:t>が</a:t>
            </a:r>
          </a:p>
        </p:txBody>
      </p:sp>
      <p:sp>
        <p:nvSpPr>
          <p:cNvPr id="1120" name="直線 125"/>
          <p:cNvSpPr/>
          <p:nvPr/>
        </p:nvSpPr>
        <p:spPr>
          <a:xfrm>
            <a:off x="2190750" y="4331540"/>
            <a:ext cx="1107180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21" name="直線 126"/>
          <p:cNvSpPr/>
          <p:nvPr/>
        </p:nvSpPr>
        <p:spPr>
          <a:xfrm>
            <a:off x="3569368" y="4331540"/>
            <a:ext cx="1107180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graphicFrame>
        <p:nvGraphicFramePr>
          <p:cNvPr id="1122" name="四角形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407590"/>
              </p:ext>
            </p:extLst>
          </p:nvPr>
        </p:nvGraphicFramePr>
        <p:xfrm>
          <a:off x="92509" y="5931865"/>
          <a:ext cx="3538854" cy="2325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8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77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（第二面）</a:t>
                      </a:r>
                    </a:p>
                  </a:txBody>
                  <a:tcPr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799"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  <a:cs typeface="+mn-lt"/>
                        </a:rPr>
                        <a:t>【１．建築主】 </a:t>
                      </a:r>
                      <a:endParaRPr sz="600" dirty="0">
                        <a:latin typeface="ＭＳ 明朝"/>
                        <a:ea typeface="ＭＳ 明朝"/>
                        <a:cs typeface="+mn-lt"/>
                      </a:endParaRPr>
                    </a:p>
                    <a:p>
                      <a:pPr>
                        <a:lnSpc>
                          <a:spcPts val="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  <a:cs typeface="+mn-lt"/>
                        </a:rPr>
                        <a:t>　【イ．種別】(1)国　(2)都道府県　(3)市区町村　(4)会社　(5)会社でない団体　(6)個人 </a:t>
                      </a:r>
                      <a:endParaRPr sz="600" dirty="0">
                        <a:latin typeface="ＭＳ 明朝"/>
                        <a:ea typeface="ＭＳ 明朝"/>
                        <a:cs typeface="+mn-lt"/>
                      </a:endParaRPr>
                    </a:p>
                    <a:p>
                      <a:pPr marL="540000" indent="-540000" algn="just">
                        <a:lnSpc>
                          <a:spcPts val="9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  <a:cs typeface="+mn-lt"/>
                        </a:rPr>
                        <a:t>　【ロ．業種】(1)農林水産業　(2)鉱業，採石業，砂利採取業，建設業　(3)製造業　(4)電気・ガス・熱供給・水道業　(5)情報通信業　(6)運輸業　(7)卸売業，小売業　(8)金融業，保険業　(9)不動産業　(10)宿泊業，飲食サービス業　(11)医療，福祉　(12)教育，学習支援業　(13)その他のサービス業　(14)国家公務，地方公務　(15)他に分類されないもの </a:t>
                      </a:r>
                      <a:endParaRPr sz="600" dirty="0">
                        <a:latin typeface="ＭＳ 明朝"/>
                        <a:ea typeface="ＭＳ 明朝"/>
                        <a:cs typeface="+mn-lt"/>
                      </a:endParaRPr>
                    </a:p>
                    <a:p>
                      <a:pPr>
                        <a:lnSpc>
                          <a:spcPts val="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 smtClean="0">
                          <a:latin typeface="ＭＳ 明朝"/>
                          <a:ea typeface="ＭＳ 明朝"/>
                          <a:cs typeface="+mn-lt"/>
                        </a:rPr>
                        <a:t>　【</a:t>
                      </a:r>
                      <a:r>
                        <a:rPr lang="ja-JP" altLang="en-US" sz="600" dirty="0">
                          <a:latin typeface="ＭＳ 明朝"/>
                          <a:ea typeface="ＭＳ 明朝"/>
                          <a:cs typeface="+mn-lt"/>
                        </a:rPr>
                        <a:t>ハ．資本の額又は出資の総額】　　　　　　　　　　　　　　　　百万円 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8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【２．敷地の位置】</a:t>
                      </a:r>
                      <a:endParaRPr lang="ja-JP" altLang="en-US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　【イ．地名地番】</a:t>
                      </a:r>
                      <a:endParaRPr lang="ja-JP" altLang="en-US" dirty="0"/>
                    </a:p>
                    <a:p>
                      <a:pPr marL="720000" indent="-720000" algn="just">
                        <a:lnSpc>
                          <a:spcPts val="9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　【ロ．都市計画】 (1)市街化区域　(2)市街化調整区域　(3)区域区分非設定都市計画区域　(4)準都市計画区域　(5)都市計画区域及び準都市計画区域外</a:t>
                      </a:r>
                    </a:p>
                  </a:txBody>
                  <a:tcPr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74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【３．工事予定期間】</a:t>
                      </a:r>
                      <a:endParaRPr lang="ja-JP" altLang="en-US" dirty="0"/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　　　　　　　　　　　　　　　年　　月　　日から</a:t>
                      </a:r>
                      <a:endParaRPr lang="ja-JP" altLang="en-US" dirty="0"/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　　　　　　　　　　　　　　　年　　月　　日まで</a:t>
                      </a:r>
                      <a:endParaRPr lang="ja-JP" altLang="en-US" dirty="0"/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　　　　　　　　　　　　　　　年　　月間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23" name="四角形 130"/>
          <p:cNvGraphicFramePr>
            <a:graphicFrameLocks noGrp="1"/>
          </p:cNvGraphicFramePr>
          <p:nvPr/>
        </p:nvGraphicFramePr>
        <p:xfrm>
          <a:off x="3297930" y="6898964"/>
          <a:ext cx="3395382" cy="201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5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77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（第二面）</a:t>
                      </a:r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7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>
                          <a:latin typeface="ＭＳ 明朝"/>
                          <a:ea typeface="ＭＳ 明朝"/>
                        </a:rPr>
                        <a:t>【１．着工及び工事完了の予定期日】 </a:t>
                      </a:r>
                      <a:endParaRPr sz="600">
                        <a:latin typeface="ＭＳ 明朝"/>
                        <a:ea typeface="ＭＳ 明朝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>
                          <a:latin typeface="ＭＳ 明朝"/>
                          <a:ea typeface="ＭＳ 明朝"/>
                        </a:rPr>
                        <a:t>　【イ．着工予定期日】　　　　　　　年　　月　　日 </a:t>
                      </a:r>
                      <a:endParaRPr sz="600">
                        <a:latin typeface="ＭＳ 明朝"/>
                        <a:ea typeface="ＭＳ 明朝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>
                          <a:latin typeface="ＭＳ 明朝"/>
                          <a:ea typeface="ＭＳ 明朝"/>
                        </a:rPr>
                        <a:t>　【ロ．工事完了予定期日】　　　　　年　　月　　日 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8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【２．建築主】 </a:t>
                      </a:r>
                      <a:endParaRPr sz="600" dirty="0">
                        <a:latin typeface="ＭＳ 明朝"/>
                        <a:ea typeface="ＭＳ 明朝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　【イ．建築主の種別】□(1)国　　　□(2)都道府県　　　　□(3)市区町村 </a:t>
                      </a:r>
                      <a:endParaRPr sz="600" dirty="0">
                        <a:latin typeface="ＭＳ 明朝"/>
                        <a:ea typeface="ＭＳ 明朝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　　　　　　　　　　　□(4)会社　　□(5)会社でない団体　□(6)個人</a:t>
                      </a:r>
                      <a:endParaRPr sz="600" dirty="0">
                        <a:latin typeface="ＭＳ 明朝"/>
                        <a:ea typeface="ＭＳ 明朝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　【ロ．資本の額又は出資の総額】□(1)1,000万円以下　□(2)1,000万円超～3,000万円以下</a:t>
                      </a:r>
                      <a:endParaRPr sz="600" dirty="0">
                        <a:latin typeface="ＭＳ 明朝"/>
                        <a:ea typeface="ＭＳ 明朝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　　　　　　　　　　　　　　　　□(3)3,000万円超～1億円以下 </a:t>
                      </a:r>
                      <a:endParaRPr sz="600" dirty="0">
                        <a:latin typeface="ＭＳ 明朝"/>
                        <a:ea typeface="ＭＳ 明朝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　　　　　　　　　　　　　　　　□(4)1億円超～10億円以下　□(5)10億円超 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4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【３．敷地の位置】 </a:t>
                      </a:r>
                      <a:endParaRPr sz="600" dirty="0">
                        <a:latin typeface="ＭＳ 明朝"/>
                        <a:ea typeface="ＭＳ 明朝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　【イ．地名地番】 </a:t>
                      </a:r>
                      <a:endParaRPr sz="600" dirty="0">
                        <a:latin typeface="ＭＳ 明朝"/>
                        <a:ea typeface="ＭＳ 明朝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　【ロ．都市計画】□(1)市街化区域　□(2)市街化調整区域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　　　　　　　　　□(3)区域区分非設定都市計画区域　□(4) 準都市計画区域　 </a:t>
                      </a:r>
                      <a:endParaRPr sz="600" dirty="0">
                        <a:latin typeface="ＭＳ 明朝"/>
                        <a:ea typeface="ＭＳ 明朝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dirty="0">
                          <a:latin typeface="ＭＳ 明朝"/>
                          <a:ea typeface="ＭＳ 明朝"/>
                        </a:rPr>
                        <a:t>　　　　　　　　　□(5)都市計画区域及び準都市計画区域外 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24" name="四角形 132"/>
          <p:cNvSpPr/>
          <p:nvPr/>
        </p:nvSpPr>
        <p:spPr>
          <a:xfrm>
            <a:off x="92509" y="8258883"/>
            <a:ext cx="744609" cy="263679"/>
          </a:xfrm>
          <a:prstGeom prst="rect">
            <a:avLst/>
          </a:prstGeom>
          <a:solidFill>
            <a:schemeClr val="bg1">
              <a:lumMod val="65000"/>
            </a:schemeClr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1400" dirty="0"/>
              <a:t>旧様式</a:t>
            </a:r>
            <a:endParaRPr lang="ja-JP" altLang="en-US" dirty="0"/>
          </a:p>
        </p:txBody>
      </p:sp>
      <p:sp>
        <p:nvSpPr>
          <p:cNvPr id="1125" name="四角形 133"/>
          <p:cNvSpPr/>
          <p:nvPr/>
        </p:nvSpPr>
        <p:spPr>
          <a:xfrm>
            <a:off x="3297930" y="8921484"/>
            <a:ext cx="744609" cy="263679"/>
          </a:xfrm>
          <a:prstGeom prst="rect">
            <a:avLst/>
          </a:prstGeom>
          <a:solidFill>
            <a:srgbClr val="0070C0"/>
          </a:solidFill>
          <a:ln w="57150" cap="flat" cmpd="sng" algn="ctr">
            <a:solidFill>
              <a:srgbClr val="0070C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1400"/>
              <a:t>新様式</a:t>
            </a:r>
            <a:endParaRPr lang="ja-JP" altLang="en-US"/>
          </a:p>
        </p:txBody>
      </p:sp>
      <p:sp>
        <p:nvSpPr>
          <p:cNvPr id="1129" name="図形 141"/>
          <p:cNvSpPr/>
          <p:nvPr/>
        </p:nvSpPr>
        <p:spPr>
          <a:xfrm>
            <a:off x="995679" y="8643218"/>
            <a:ext cx="1660071" cy="337839"/>
          </a:xfrm>
          <a:prstGeom prst="wedgeRoundRectCallout">
            <a:avLst>
              <a:gd name="adj1" fmla="val 75936"/>
              <a:gd name="adj2" fmla="val -24009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順序の変更</a:t>
            </a:r>
          </a:p>
        </p:txBody>
      </p:sp>
      <p:sp>
        <p:nvSpPr>
          <p:cNvPr id="1130" name="図形 142"/>
          <p:cNvSpPr/>
          <p:nvPr/>
        </p:nvSpPr>
        <p:spPr>
          <a:xfrm>
            <a:off x="4434714" y="6275932"/>
            <a:ext cx="1882191" cy="337839"/>
          </a:xfrm>
          <a:prstGeom prst="wedgeRoundRectCallout">
            <a:avLst>
              <a:gd name="adj1" fmla="val 25669"/>
              <a:gd name="adj2" fmla="val 420678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記載形式の変更</a:t>
            </a:r>
          </a:p>
        </p:txBody>
      </p:sp>
      <p:sp>
        <p:nvSpPr>
          <p:cNvPr id="1131" name="テキスト 168"/>
          <p:cNvSpPr txBox="1"/>
          <p:nvPr/>
        </p:nvSpPr>
        <p:spPr>
          <a:xfrm>
            <a:off x="4042689" y="5796643"/>
            <a:ext cx="2978349" cy="368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＜様式変更のイメージ＞</a:t>
            </a:r>
          </a:p>
        </p:txBody>
      </p:sp>
      <p:sp>
        <p:nvSpPr>
          <p:cNvPr id="1132" name="テキスト 189"/>
          <p:cNvSpPr txBox="1"/>
          <p:nvPr/>
        </p:nvSpPr>
        <p:spPr>
          <a:xfrm>
            <a:off x="83679" y="5274316"/>
            <a:ext cx="6598672" cy="522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 lang="ja-JP" altLang="en-US"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様式の配布・提出方法は各特定行政庁によって異なりますので、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defRPr lang="ja-JP" altLang="en-US"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特定行政庁にお問い合わせください。</a:t>
            </a:r>
          </a:p>
        </p:txBody>
      </p:sp>
      <p:sp>
        <p:nvSpPr>
          <p:cNvPr id="1133" name="テキスト ボックス 5"/>
          <p:cNvSpPr txBox="1"/>
          <p:nvPr/>
        </p:nvSpPr>
        <p:spPr>
          <a:xfrm>
            <a:off x="6195168" y="2816467"/>
            <a:ext cx="2122158" cy="9649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ja-JP" sz="6000" b="1" kern="0" dirty="0" smtClean="0">
                <a:solidFill>
                  <a:srgbClr val="FF0000"/>
                </a:solidFill>
                <a:effectLst>
                  <a:glow rad="152400">
                    <a:schemeClr val="bg1"/>
                  </a:glow>
                  <a:outerShdw blurRad="215900" algn="ctr" rotWithShape="0">
                    <a:schemeClr val="bg1"/>
                  </a:outerShdw>
                </a:effectLst>
                <a:latin typeface="Century" panose="02040604050505020304" pitchFamily="18" charset="0"/>
                <a:ea typeface="BIZ UDゴシック" panose="020B0400000000000000" pitchFamily="49" charset="-128"/>
                <a:cs typeface="Times New Roman" panose="02020603050405020304" pitchFamily="18" charset="0"/>
              </a:rPr>
              <a:t>!</a:t>
            </a:r>
            <a:endParaRPr lang="ja-JP" altLang="en-US" sz="7200" b="1" kern="0" dirty="0">
              <a:solidFill>
                <a:srgbClr val="FF0000"/>
              </a:solidFill>
              <a:effectLst>
                <a:glow rad="152400">
                  <a:schemeClr val="bg1"/>
                </a:glow>
                <a:outerShdw blurRad="215900" algn="ctr" rotWithShape="0">
                  <a:schemeClr val="bg1"/>
                </a:outerShdw>
              </a:effectLst>
              <a:latin typeface="Century" panose="02040604050505020304" pitchFamily="18" charset="0"/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00828" y="171593"/>
            <a:ext cx="91633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別添２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0849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正方形/長方形 40"/>
          <p:cNvSpPr/>
          <p:nvPr/>
        </p:nvSpPr>
        <p:spPr>
          <a:xfrm>
            <a:off x="-13139" y="-23582"/>
            <a:ext cx="6871138" cy="9929582"/>
          </a:xfrm>
          <a:prstGeom prst="rect">
            <a:avLst/>
          </a:prstGeom>
          <a:solidFill>
            <a:srgbClr val="E4F0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0" name="テキスト ボックス 43"/>
          <p:cNvSpPr txBox="1"/>
          <p:nvPr/>
        </p:nvSpPr>
        <p:spPr>
          <a:xfrm>
            <a:off x="4705176" y="9625732"/>
            <a:ext cx="2152823" cy="22141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ja-JP" altLang="en-US" sz="800" kern="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令和３年度建築情報システム高度化促進事業</a:t>
            </a:r>
            <a:endParaRPr lang="ja-JP" sz="800" kern="100" dirty="0">
              <a:effectLst/>
              <a:latin typeface="ＭＳ Ｐ明朝" panose="02020600040205080304" pitchFamily="18" charset="-128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42" name="四角形: 角を丸くする 49"/>
          <p:cNvSpPr/>
          <p:nvPr/>
        </p:nvSpPr>
        <p:spPr>
          <a:xfrm>
            <a:off x="108267" y="7607508"/>
            <a:ext cx="6641465" cy="1050973"/>
          </a:xfrm>
          <a:prstGeom prst="roundRect">
            <a:avLst>
              <a:gd name="adj" fmla="val 12838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0" tIns="540000" rIns="180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69875" indent="-269875" algn="l"/>
            <a:r>
              <a:rPr lang="ja-JP" altLang="en-US" sz="1200" kern="100" dirty="0" smtClean="0">
                <a:solidFill>
                  <a:schemeClr val="tx1"/>
                </a:solidFill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届出の作成・提出及びその処理をより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効率的</a:t>
            </a:r>
            <a:r>
              <a:rPr lang="ja-JP" altLang="en-US" sz="1200" kern="100" dirty="0" smtClean="0">
                <a:solidFill>
                  <a:schemeClr val="tx1"/>
                </a:solidFill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に行うた</a:t>
            </a:r>
            <a:r>
              <a:rPr lang="ja-JP" altLang="en-US" sz="1200" kern="100" dirty="0" smtClean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めで</a:t>
            </a:r>
            <a:r>
              <a:rPr lang="ja-JP" altLang="en-US" sz="1200" kern="100" dirty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す。</a:t>
            </a:r>
            <a:endParaRPr lang="en-US" altLang="ja-JP" sz="1200" kern="100" dirty="0">
              <a:solidFill>
                <a:schemeClr val="tx1"/>
              </a:solidFill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>
                <a:solidFill>
                  <a:schemeClr val="tx1"/>
                </a:solidFill>
                <a:ea typeface="BIZ UDPゴシック" panose="020B0400000000000000" pitchFamily="50" charset="-128"/>
                <a:cs typeface="Times New Roman" panose="02020603050405020304" pitchFamily="18" charset="0"/>
              </a:rPr>
              <a:t>皆様におかれましては</a:t>
            </a:r>
            <a:r>
              <a:rPr lang="ja-JP" altLang="en-US" sz="1200" kern="100" dirty="0" smtClean="0">
                <a:solidFill>
                  <a:schemeClr val="tx1"/>
                </a:solidFill>
                <a:ea typeface="BIZ UDPゴシック" panose="020B0400000000000000" pitchFamily="50" charset="-128"/>
                <a:cs typeface="Times New Roman" panose="02020603050405020304" pitchFamily="18" charset="0"/>
              </a:rPr>
              <a:t>、電子</a:t>
            </a:r>
            <a:r>
              <a:rPr lang="ja-JP" altLang="en-US" sz="1200" kern="100" dirty="0">
                <a:solidFill>
                  <a:schemeClr val="tx1"/>
                </a:solidFill>
                <a:ea typeface="BIZ UDPゴシック" panose="020B0400000000000000" pitchFamily="50" charset="-128"/>
                <a:cs typeface="Times New Roman" panose="02020603050405020304" pitchFamily="18" charset="0"/>
              </a:rPr>
              <a:t>データでの提出へのご協力をお願いいたします。</a:t>
            </a:r>
            <a:endParaRPr lang="ja-JP" altLang="ja-JP" sz="900" kern="100" dirty="0">
              <a:solidFill>
                <a:srgbClr val="FF000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pSp>
        <p:nvGrpSpPr>
          <p:cNvPr id="1143" name="グループ化 50"/>
          <p:cNvGrpSpPr/>
          <p:nvPr/>
        </p:nvGrpSpPr>
        <p:grpSpPr>
          <a:xfrm>
            <a:off x="92073" y="7497770"/>
            <a:ext cx="6672136" cy="525226"/>
            <a:chOff x="92073" y="76124"/>
            <a:chExt cx="6672136" cy="525226"/>
          </a:xfrm>
        </p:grpSpPr>
        <p:sp>
          <p:nvSpPr>
            <p:cNvPr id="1144" name="テキスト ボックス 31"/>
            <p:cNvSpPr txBox="1"/>
            <p:nvPr/>
          </p:nvSpPr>
          <p:spPr>
            <a:xfrm>
              <a:off x="92073" y="90810"/>
              <a:ext cx="6672136" cy="510540"/>
            </a:xfrm>
            <a:prstGeom prst="rect">
              <a:avLst/>
            </a:prstGeom>
            <a:pattFill prst="dkHorz">
              <a:fgClr>
                <a:srgbClr val="0D0D88"/>
              </a:fgClr>
              <a:bgClr>
                <a:srgbClr val="8282DA"/>
              </a:bgClr>
            </a:patt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lnSpc>
                  <a:spcPts val="1800"/>
                </a:lnSpc>
                <a:defRPr sz="1100" kern="100">
                  <a:solidFill>
                    <a:schemeClr val="lt1"/>
                  </a:solidFill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ja-JP" dirty="0"/>
                <a:t>  </a:t>
              </a:r>
              <a:endParaRPr lang="ja-JP" altLang="en-US" dirty="0"/>
            </a:p>
          </p:txBody>
        </p:sp>
        <p:sp>
          <p:nvSpPr>
            <p:cNvPr id="1145" name="テキスト ボックス 31"/>
            <p:cNvSpPr txBox="1"/>
            <p:nvPr/>
          </p:nvSpPr>
          <p:spPr>
            <a:xfrm>
              <a:off x="92073" y="76124"/>
              <a:ext cx="6672136" cy="51054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31000">
                  <a:srgbClr val="8283C2">
                    <a:alpha val="83000"/>
                  </a:srgbClr>
                </a:gs>
                <a:gs pos="100000">
                  <a:srgbClr val="2F2F9F"/>
                </a:gs>
              </a:gsLst>
              <a:lin ang="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lnSpc>
                  <a:spcPts val="1800"/>
                </a:lnSpc>
                <a:defRPr sz="11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ja-JP"/>
                <a:t>  </a:t>
              </a:r>
              <a:endParaRPr lang="ja-JP" altLang="en-US" dirty="0"/>
            </a:p>
          </p:txBody>
        </p:sp>
      </p:grpSp>
      <p:sp>
        <p:nvSpPr>
          <p:cNvPr id="1146" name="テキスト ボックス 31"/>
          <p:cNvSpPr txBox="1"/>
          <p:nvPr/>
        </p:nvSpPr>
        <p:spPr>
          <a:xfrm>
            <a:off x="517186" y="7579588"/>
            <a:ext cx="6232545" cy="385113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108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ja-JP" kern="100" dirty="0">
                <a:ln w="9525" cap="rnd" cmpd="sng" algn="ctr">
                  <a:solidFill>
                    <a:srgbClr val="FFFFFF"/>
                  </a:solidFill>
                  <a:prstDash val="solid"/>
                  <a:bevel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Century" panose="02040604050505020304" pitchFamily="18" charset="0"/>
                <a:ea typeface="BIZ UDゴシック" panose="020B0400000000000000" pitchFamily="49" charset="-128"/>
                <a:cs typeface="Times New Roman" panose="02020603050405020304" pitchFamily="18" charset="0"/>
              </a:rPr>
              <a:t>何のために様式を変えるの？</a:t>
            </a:r>
            <a:endParaRPr lang="ja-JP" altLang="en-US" kern="100" dirty="0">
              <a:ln w="9525" cap="rnd" cmpd="sng" algn="ctr">
                <a:solidFill>
                  <a:srgbClr val="FFFFFF"/>
                </a:solidFill>
                <a:prstDash val="solid"/>
                <a:bevel/>
              </a:ln>
              <a:solidFill>
                <a:srgbClr val="FF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Century" panose="02040604050505020304" pitchFamily="18" charset="0"/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147" name="Picture 20" descr="案内をするスーツを着た女性のイラスト"/>
          <p:cNvPicPr>
            <a:picLocks noChangeAspect="1" noChangeArrowheads="1"/>
          </p:cNvPicPr>
          <p:nvPr/>
        </p:nvPicPr>
        <p:blipFill>
          <a:blip r:embed="rId3"/>
          <a:srcRect l="8586" r="19528" b="47850"/>
          <a:stretch>
            <a:fillRect/>
          </a:stretch>
        </p:blipFill>
        <p:spPr>
          <a:xfrm>
            <a:off x="5975953" y="8824274"/>
            <a:ext cx="610080" cy="67058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48" name="Picture 8" descr="パソコンを使う男性のイラスト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119" y="7525831"/>
            <a:ext cx="603867" cy="60690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49" name="四角形: 角を丸くする 56"/>
          <p:cNvSpPr/>
          <p:nvPr/>
        </p:nvSpPr>
        <p:spPr>
          <a:xfrm>
            <a:off x="108267" y="5182929"/>
            <a:ext cx="6641465" cy="2176284"/>
          </a:xfrm>
          <a:prstGeom prst="roundRect">
            <a:avLst>
              <a:gd name="adj" fmla="val 6975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0" tIns="540000" rIns="180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 algn="l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いいえ、増えることはありません</a:t>
            </a:r>
            <a:r>
              <a:rPr lang="ja-JP" altLang="en-US" sz="1200" kern="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  <a:r>
              <a:rPr lang="ja-JP" altLang="en-US" sz="1200" kern="1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様式変更により、項目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の順番が入れ替わるほか、一部の項目について記入が不要になります。</a:t>
            </a:r>
            <a:endParaRPr lang="ja-JP" altLang="ja-JP" sz="1200" kern="10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269875" indent="-269875" algn="l"/>
            <a:r>
              <a:rPr lang="ja-JP" altLang="en-US" sz="1200" kern="1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（令和4年4月1日から記入が不要になる項目）</a:t>
            </a:r>
          </a:p>
          <a:p>
            <a:pPr marL="288000" lvl="1" indent="-108000">
              <a:buFont typeface="Arial"/>
              <a:buChar char="•"/>
            </a:pPr>
            <a:r>
              <a:rPr lang="ja-JP" altLang="en-US" sz="1200" kern="1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建築主の業種（建築工事届）</a:t>
            </a:r>
          </a:p>
          <a:p>
            <a:pPr marL="288000" lvl="1" indent="-108000">
              <a:buFont typeface="Arial"/>
              <a:buChar char="•"/>
            </a:pPr>
            <a:r>
              <a:rPr lang="ja-JP" altLang="en-US" sz="12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新築工事以外の場合の階数（建築工事届）</a:t>
            </a:r>
          </a:p>
          <a:p>
            <a:pPr marL="288000" lvl="1" indent="-108000">
              <a:buFont typeface="Arial"/>
              <a:buChar char="•"/>
            </a:pPr>
            <a:r>
              <a:rPr lang="ja-JP" altLang="en-US" sz="1200" kern="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住宅の利用関係（建築物除却届）</a:t>
            </a:r>
          </a:p>
          <a:p>
            <a:pPr marL="0" indent="0" algn="l">
              <a:buNone/>
            </a:pPr>
            <a:r>
              <a:rPr lang="ja-JP" altLang="en-US" sz="1200" kern="1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また、建築工事届における建築主の資本の額又は出資の総額は、具体的な金額の記入が必要でしたが、様式変更に</a:t>
            </a:r>
            <a:r>
              <a:rPr lang="ja-JP" altLang="en-US" sz="1200" kern="100" dirty="0" smtClean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より選択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する形式に変わります。</a:t>
            </a:r>
            <a:endParaRPr lang="ja-JP" altLang="en-US" sz="1050" kern="10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1150" name="グループ化 57"/>
          <p:cNvGrpSpPr/>
          <p:nvPr/>
        </p:nvGrpSpPr>
        <p:grpSpPr>
          <a:xfrm>
            <a:off x="92073" y="5137773"/>
            <a:ext cx="6672136" cy="525226"/>
            <a:chOff x="92073" y="76124"/>
            <a:chExt cx="6672136" cy="525226"/>
          </a:xfrm>
        </p:grpSpPr>
        <p:sp>
          <p:nvSpPr>
            <p:cNvPr id="1151" name="テキスト ボックス 31"/>
            <p:cNvSpPr txBox="1"/>
            <p:nvPr/>
          </p:nvSpPr>
          <p:spPr>
            <a:xfrm>
              <a:off x="92073" y="90810"/>
              <a:ext cx="6672136" cy="510540"/>
            </a:xfrm>
            <a:prstGeom prst="rect">
              <a:avLst/>
            </a:prstGeom>
            <a:pattFill prst="dkHorz">
              <a:fgClr>
                <a:srgbClr val="0D0D88"/>
              </a:fgClr>
              <a:bgClr>
                <a:srgbClr val="8282DA"/>
              </a:bgClr>
            </a:patt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lnSpc>
                  <a:spcPts val="1800"/>
                </a:lnSpc>
                <a:defRPr sz="1100" kern="100">
                  <a:solidFill>
                    <a:schemeClr val="lt1"/>
                  </a:solidFill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ja-JP" dirty="0"/>
                <a:t>  </a:t>
              </a:r>
              <a:endParaRPr lang="ja-JP" altLang="en-US" dirty="0"/>
            </a:p>
          </p:txBody>
        </p:sp>
        <p:sp>
          <p:nvSpPr>
            <p:cNvPr id="1152" name="テキスト ボックス 31"/>
            <p:cNvSpPr txBox="1"/>
            <p:nvPr/>
          </p:nvSpPr>
          <p:spPr>
            <a:xfrm>
              <a:off x="92073" y="76124"/>
              <a:ext cx="6672136" cy="51054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31000">
                  <a:srgbClr val="8283C2">
                    <a:alpha val="83000"/>
                  </a:srgbClr>
                </a:gs>
                <a:gs pos="100000">
                  <a:srgbClr val="2F2F9F"/>
                </a:gs>
              </a:gsLst>
              <a:lin ang="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lnSpc>
                  <a:spcPts val="1800"/>
                </a:lnSpc>
                <a:defRPr sz="11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ja-JP"/>
                <a:t>  </a:t>
              </a:r>
              <a:endParaRPr lang="ja-JP" altLang="en-US" dirty="0"/>
            </a:p>
          </p:txBody>
        </p:sp>
      </p:grpSp>
      <p:sp>
        <p:nvSpPr>
          <p:cNvPr id="1153" name="テキスト ボックス 31"/>
          <p:cNvSpPr txBox="1"/>
          <p:nvPr/>
        </p:nvSpPr>
        <p:spPr>
          <a:xfrm>
            <a:off x="517186" y="5219591"/>
            <a:ext cx="6232545" cy="385113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108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ja-JP" kern="100" dirty="0">
                <a:ln w="9525" cap="rnd" cmpd="sng" algn="ctr">
                  <a:solidFill>
                    <a:srgbClr val="FFFFFF"/>
                  </a:solidFill>
                  <a:prstDash val="solid"/>
                  <a:bevel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Century" panose="02040604050505020304" pitchFamily="18" charset="0"/>
                <a:ea typeface="BIZ UDゴシック" panose="020B0400000000000000" pitchFamily="49" charset="-128"/>
                <a:cs typeface="Times New Roman" panose="02020603050405020304" pitchFamily="18" charset="0"/>
              </a:rPr>
              <a:t>様式が変わったら、記入すべき事項が増えるの？</a:t>
            </a:r>
            <a:endParaRPr lang="ja-JP" altLang="en-US" kern="100" dirty="0">
              <a:ln w="9525" cap="rnd" cmpd="sng" algn="ctr">
                <a:solidFill>
                  <a:srgbClr val="FFFFFF"/>
                </a:solidFill>
                <a:prstDash val="solid"/>
                <a:bevel/>
              </a:ln>
              <a:solidFill>
                <a:srgbClr val="FF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Century" panose="02040604050505020304" pitchFamily="18" charset="0"/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154" name="Picture 8" descr="パソコンを使う男性のイラスト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119" y="5165834"/>
            <a:ext cx="603867" cy="60690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55" name="正方形/長方形 170"/>
          <p:cNvSpPr/>
          <p:nvPr/>
        </p:nvSpPr>
        <p:spPr>
          <a:xfrm>
            <a:off x="2705548" y="3723879"/>
            <a:ext cx="3994320" cy="5238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6" name="正方形/長方形 171"/>
          <p:cNvSpPr/>
          <p:nvPr/>
        </p:nvSpPr>
        <p:spPr>
          <a:xfrm>
            <a:off x="2705548" y="2580025"/>
            <a:ext cx="3994320" cy="48510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7" name="四角形: 角を丸くする 173"/>
          <p:cNvSpPr/>
          <p:nvPr/>
        </p:nvSpPr>
        <p:spPr>
          <a:xfrm>
            <a:off x="2832646" y="2624951"/>
            <a:ext cx="3753387" cy="470973"/>
          </a:xfrm>
          <a:prstGeom prst="roundRect">
            <a:avLst>
              <a:gd name="adj" fmla="val 1579"/>
            </a:avLst>
          </a:prstGeom>
          <a:noFill/>
          <a:ln w="31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rgbClr val="000000"/>
                </a:solidFill>
                <a:ea typeface="BIZ UDPゴシック" panose="020B0400000000000000" pitchFamily="50" charset="-128"/>
              </a:rPr>
              <a:t>ダウンロード</a:t>
            </a:r>
            <a:r>
              <a:rPr lang="ja-JP" altLang="en-US" sz="11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した</a:t>
            </a:r>
            <a:r>
              <a:rPr lang="ja-JP" altLang="ja-JP" sz="1100" kern="100" dirty="0">
                <a:solidFill>
                  <a:srgbClr val="000000"/>
                </a:solidFill>
                <a:ea typeface="BIZ UDPゴシック" panose="020B0400000000000000" pitchFamily="50" charset="-128"/>
                <a:cs typeface="Segoe UI Emoji" panose="020B0502040204020203" pitchFamily="34" charset="0"/>
              </a:rPr>
              <a:t>様式（Excel形式）</a:t>
            </a:r>
            <a:r>
              <a:rPr lang="ja-JP" altLang="en-US" sz="11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に</a:t>
            </a:r>
            <a:r>
              <a:rPr lang="ja-JP" altLang="en-US" sz="1100" kern="100" dirty="0">
                <a:solidFill>
                  <a:srgbClr val="000000"/>
                </a:solidFill>
                <a:ea typeface="BIZ UDPゴシック" panose="020B0400000000000000" pitchFamily="50" charset="-128"/>
              </a:rPr>
              <a:t>必要事項を記入し</a:t>
            </a:r>
            <a:r>
              <a:rPr lang="ja-JP" altLang="en-US" sz="11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、</a:t>
            </a:r>
            <a:endParaRPr lang="en-US" altLang="ja-JP" sz="1100" kern="100" dirty="0" smtClean="0">
              <a:solidFill>
                <a:srgbClr val="000000"/>
              </a:solidFill>
              <a:ea typeface="BIZ UDPゴシック" panose="020B04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建築</a:t>
            </a:r>
            <a:r>
              <a:rPr lang="ja-JP" altLang="en-US" sz="1100" kern="100" dirty="0">
                <a:solidFill>
                  <a:srgbClr val="000000"/>
                </a:solidFill>
                <a:ea typeface="BIZ UDPゴシック" panose="020B0400000000000000" pitchFamily="50" charset="-128"/>
              </a:rPr>
              <a:t>工事届・建築物除却届を作成します。</a:t>
            </a:r>
          </a:p>
        </p:txBody>
      </p:sp>
      <p:sp>
        <p:nvSpPr>
          <p:cNvPr id="1158" name="四角形: 角を丸くする 174"/>
          <p:cNvSpPr/>
          <p:nvPr/>
        </p:nvSpPr>
        <p:spPr>
          <a:xfrm>
            <a:off x="2832646" y="3784940"/>
            <a:ext cx="3753387" cy="477364"/>
          </a:xfrm>
          <a:prstGeom prst="roundRect">
            <a:avLst>
              <a:gd name="adj" fmla="val 1579"/>
            </a:avLst>
          </a:prstGeom>
          <a:noFill/>
          <a:ln w="31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5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作成した</a:t>
            </a:r>
            <a:r>
              <a:rPr lang="ja-JP" altLang="ja-JP" sz="1100" kern="100" dirty="0">
                <a:solidFill>
                  <a:srgbClr val="000000"/>
                </a:solidFill>
                <a:ea typeface="BIZ UDPゴシック" panose="020B0400000000000000" pitchFamily="50" charset="-128"/>
                <a:cs typeface="Segoe UI Emoji" panose="020B0502040204020203" pitchFamily="34" charset="0"/>
              </a:rPr>
              <a:t>様式（Excel形式）</a:t>
            </a:r>
            <a:r>
              <a:rPr lang="ja-JP" altLang="en-US" sz="11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を建築</a:t>
            </a:r>
            <a:r>
              <a:rPr lang="ja-JP" altLang="en-US" sz="1100" kern="100" dirty="0">
                <a:solidFill>
                  <a:srgbClr val="000000"/>
                </a:solidFill>
                <a:ea typeface="BIZ UDPゴシック" panose="020B0400000000000000" pitchFamily="50" charset="-128"/>
              </a:rPr>
              <a:t>主事に提出します。</a:t>
            </a:r>
          </a:p>
        </p:txBody>
      </p:sp>
      <p:sp>
        <p:nvSpPr>
          <p:cNvPr id="1159" name="四角形: 角を丸くする 175"/>
          <p:cNvSpPr/>
          <p:nvPr/>
        </p:nvSpPr>
        <p:spPr>
          <a:xfrm>
            <a:off x="110111" y="4399143"/>
            <a:ext cx="6597467" cy="477364"/>
          </a:xfrm>
          <a:prstGeom prst="roundRect">
            <a:avLst>
              <a:gd name="adj" fmla="val 1579"/>
            </a:avLst>
          </a:prstGeom>
          <a:noFill/>
          <a:ln w="31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500"/>
              </a:lnSpc>
            </a:pPr>
            <a:r>
              <a:rPr lang="ja-JP" altLang="en-US" sz="1200" kern="100" dirty="0">
                <a:solidFill>
                  <a:srgbClr val="000000"/>
                </a:solidFill>
                <a:ea typeface="BIZ UDPゴシック" panose="020B0400000000000000" pitchFamily="50" charset="-128"/>
              </a:rPr>
              <a:t>皆様からの届出から得られたデータは、国や地方公共団体の施策の基礎資料となるばかりでなく</a:t>
            </a:r>
            <a:r>
              <a:rPr lang="ja-JP" altLang="en-US" sz="12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、業界</a:t>
            </a:r>
            <a:r>
              <a:rPr lang="ja-JP" altLang="en-US" sz="1200" kern="100" dirty="0">
                <a:solidFill>
                  <a:srgbClr val="000000"/>
                </a:solidFill>
                <a:ea typeface="BIZ UDPゴシック" panose="020B0400000000000000" pitchFamily="50" charset="-128"/>
              </a:rPr>
              <a:t>団体、金融機関、各種研究機関</a:t>
            </a:r>
            <a:r>
              <a:rPr lang="ja-JP" altLang="en-US" sz="12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等においても動態分析等に</a:t>
            </a:r>
            <a:r>
              <a:rPr lang="ja-JP" altLang="en-US" sz="1200" kern="100" dirty="0">
                <a:solidFill>
                  <a:srgbClr val="000000"/>
                </a:solidFill>
                <a:ea typeface="BIZ UDPゴシック" panose="020B0400000000000000" pitchFamily="50" charset="-128"/>
              </a:rPr>
              <a:t>広く利用されています。</a:t>
            </a:r>
            <a:endParaRPr sz="1200" dirty="0"/>
          </a:p>
          <a:p>
            <a:pPr>
              <a:lnSpc>
                <a:spcPts val="1500"/>
              </a:lnSpc>
            </a:pPr>
            <a:r>
              <a:rPr lang="ja-JP" altLang="en-US" sz="1200" kern="100" dirty="0">
                <a:solidFill>
                  <a:srgbClr val="000000"/>
                </a:solidFill>
                <a:ea typeface="BIZ UDPゴシック" panose="020B0400000000000000" pitchFamily="50" charset="-128"/>
              </a:rPr>
              <a:t>データの一部は「建築着工統計調査</a:t>
            </a:r>
            <a:r>
              <a:rPr lang="ja-JP" altLang="en-US" sz="12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」等と</a:t>
            </a:r>
            <a:r>
              <a:rPr lang="ja-JP" altLang="en-US" sz="1200" kern="100" dirty="0">
                <a:solidFill>
                  <a:srgbClr val="000000"/>
                </a:solidFill>
                <a:ea typeface="BIZ UDPゴシック" panose="020B0400000000000000" pitchFamily="50" charset="-128"/>
              </a:rPr>
              <a:t>して、e-Stat（政府統計の総合窓口）にて公開されています。</a:t>
            </a:r>
          </a:p>
        </p:txBody>
      </p:sp>
      <p:sp>
        <p:nvSpPr>
          <p:cNvPr id="1160" name="矢印: 下 177"/>
          <p:cNvSpPr/>
          <p:nvPr/>
        </p:nvSpPr>
        <p:spPr>
          <a:xfrm>
            <a:off x="550998" y="2581201"/>
            <a:ext cx="2247900" cy="614580"/>
          </a:xfrm>
          <a:prstGeom prst="downArrow">
            <a:avLst>
              <a:gd name="adj1" fmla="val 100000"/>
              <a:gd name="adj2" fmla="val 20625"/>
            </a:avLst>
          </a:prstGeom>
          <a:pattFill prst="dkVert">
            <a:fgClr>
              <a:srgbClr val="0D0D88"/>
            </a:fgClr>
            <a:bgClr>
              <a:srgbClr val="8282DA"/>
            </a:bgClr>
          </a:patt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</a:pPr>
            <a:endParaRPr lang="ja-JP" altLang="en-US" kern="100" dirty="0">
              <a:ln w="9525" cap="rnd" cmpd="sng" algn="ctr">
                <a:solidFill>
                  <a:srgbClr val="FFFFFF"/>
                </a:solidFill>
                <a:prstDash val="solid"/>
                <a:bevel/>
              </a:ln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0000"/>
                  </a:srgbClr>
                </a:outerShdw>
              </a:effectLst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61" name="矢印: 下 179"/>
          <p:cNvSpPr/>
          <p:nvPr/>
        </p:nvSpPr>
        <p:spPr>
          <a:xfrm>
            <a:off x="550998" y="3718724"/>
            <a:ext cx="2247900" cy="614580"/>
          </a:xfrm>
          <a:prstGeom prst="downArrow">
            <a:avLst>
              <a:gd name="adj1" fmla="val 100000"/>
              <a:gd name="adj2" fmla="val 20625"/>
            </a:avLst>
          </a:prstGeom>
          <a:pattFill prst="dkVert">
            <a:fgClr>
              <a:srgbClr val="0D0D88"/>
            </a:fgClr>
            <a:bgClr>
              <a:srgbClr val="8282DA"/>
            </a:bgClr>
          </a:patt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</a:pPr>
            <a:endParaRPr lang="ja-JP" altLang="en-US" kern="100" dirty="0">
              <a:ln w="9525" cap="rnd" cmpd="sng" algn="ctr">
                <a:solidFill>
                  <a:srgbClr val="FFFFFF"/>
                </a:solidFill>
                <a:prstDash val="solid"/>
                <a:bevel/>
              </a:ln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0000"/>
                  </a:srgbClr>
                </a:outerShdw>
              </a:effectLst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62" name="矢印: 下 180"/>
          <p:cNvSpPr/>
          <p:nvPr/>
        </p:nvSpPr>
        <p:spPr>
          <a:xfrm>
            <a:off x="550998" y="2581201"/>
            <a:ext cx="2247900" cy="614580"/>
          </a:xfrm>
          <a:prstGeom prst="downArrow">
            <a:avLst>
              <a:gd name="adj1" fmla="val 100000"/>
              <a:gd name="adj2" fmla="val 20625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1000">
                <a:srgbClr val="8283C2">
                  <a:alpha val="83000"/>
                </a:srgbClr>
              </a:gs>
              <a:gs pos="100000">
                <a:srgbClr val="2F2F9F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</a:pPr>
            <a:endParaRPr lang="ja-JP" altLang="en-US" kern="100" dirty="0">
              <a:ln w="9525" cap="rnd" cmpd="sng" algn="ctr">
                <a:solidFill>
                  <a:srgbClr val="FFFFFF"/>
                </a:solidFill>
                <a:prstDash val="solid"/>
                <a:bevel/>
              </a:ln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0000"/>
                  </a:srgbClr>
                </a:outerShdw>
              </a:effectLst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63" name="矢印: 下 182"/>
          <p:cNvSpPr/>
          <p:nvPr/>
        </p:nvSpPr>
        <p:spPr>
          <a:xfrm>
            <a:off x="550998" y="3718724"/>
            <a:ext cx="2247900" cy="614580"/>
          </a:xfrm>
          <a:prstGeom prst="downArrow">
            <a:avLst>
              <a:gd name="adj1" fmla="val 100000"/>
              <a:gd name="adj2" fmla="val 14426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1000">
                <a:srgbClr val="8283C2">
                  <a:alpha val="83000"/>
                </a:srgbClr>
              </a:gs>
              <a:gs pos="100000">
                <a:srgbClr val="2F2F9F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</a:pPr>
            <a:endParaRPr lang="ja-JP" altLang="en-US" kern="100" dirty="0">
              <a:ln w="9525" cap="rnd" cmpd="sng" algn="ctr">
                <a:solidFill>
                  <a:srgbClr val="FFFFFF"/>
                </a:solidFill>
                <a:prstDash val="solid"/>
                <a:bevel/>
              </a:ln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0000"/>
                  </a:srgbClr>
                </a:outerShdw>
              </a:effectLst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64" name="正方形/長方形 184"/>
          <p:cNvSpPr/>
          <p:nvPr/>
        </p:nvSpPr>
        <p:spPr>
          <a:xfrm>
            <a:off x="108266" y="1792482"/>
            <a:ext cx="452271" cy="2466941"/>
          </a:xfrm>
          <a:prstGeom prst="rect">
            <a:avLst/>
          </a:prstGeom>
          <a:solidFill>
            <a:srgbClr val="2F2F9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eaVert" wrap="square" lIns="0" tIns="0" rIns="72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</a:pPr>
            <a:r>
              <a:rPr lang="ja-JP" altLang="en-US" b="1" kern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IZ UDPゴシック" panose="020B0400000000000000" pitchFamily="50" charset="-128"/>
                <a:cs typeface="Times New Roman" panose="02020603050405020304" pitchFamily="18" charset="0"/>
              </a:rPr>
              <a:t>届出の流れ（例）</a:t>
            </a:r>
          </a:p>
        </p:txBody>
      </p:sp>
      <p:sp>
        <p:nvSpPr>
          <p:cNvPr id="1165" name="矢印: 下 185"/>
          <p:cNvSpPr/>
          <p:nvPr/>
        </p:nvSpPr>
        <p:spPr>
          <a:xfrm>
            <a:off x="560537" y="3713756"/>
            <a:ext cx="2247900" cy="614580"/>
          </a:xfrm>
          <a:prstGeom prst="downArrow">
            <a:avLst>
              <a:gd name="adj1" fmla="val 100000"/>
              <a:gd name="adj2" fmla="val 20625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</a:pPr>
            <a:r>
              <a:rPr lang="ja-JP" altLang="en-US" kern="100" dirty="0">
                <a:ln w="9525" cap="rnd" cmpd="sng" algn="ctr">
                  <a:solidFill>
                    <a:srgbClr val="FFFFFF"/>
                  </a:solidFill>
                  <a:prstDash val="solid"/>
                  <a:bevel/>
                </a:ln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ea typeface="BIZ UDゴシック" panose="020B0400000000000000" pitchFamily="49" charset="-128"/>
                <a:cs typeface="Times New Roman" panose="02020603050405020304" pitchFamily="18" charset="0"/>
              </a:rPr>
              <a:t>提　　出</a:t>
            </a:r>
          </a:p>
        </p:txBody>
      </p:sp>
      <p:sp>
        <p:nvSpPr>
          <p:cNvPr id="1166" name="矢印: 下 186"/>
          <p:cNvSpPr/>
          <p:nvPr/>
        </p:nvSpPr>
        <p:spPr>
          <a:xfrm>
            <a:off x="560537" y="2576233"/>
            <a:ext cx="2247900" cy="614580"/>
          </a:xfrm>
          <a:prstGeom prst="downArrow">
            <a:avLst>
              <a:gd name="adj1" fmla="val 100000"/>
              <a:gd name="adj2" fmla="val 20625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</a:pPr>
            <a:r>
              <a:rPr lang="ja-JP" altLang="en-US" kern="100" dirty="0">
                <a:ln w="9525" cap="rnd" cmpd="sng" algn="ctr">
                  <a:solidFill>
                    <a:srgbClr val="FFFFFF"/>
                  </a:solidFill>
                  <a:prstDash val="solid"/>
                  <a:bevel/>
                </a:ln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ea typeface="BIZ UDゴシック" panose="020B0400000000000000" pitchFamily="49" charset="-128"/>
                <a:cs typeface="Times New Roman" panose="02020603050405020304" pitchFamily="18" charset="0"/>
              </a:rPr>
              <a:t>必要事項記入</a:t>
            </a:r>
          </a:p>
        </p:txBody>
      </p:sp>
      <p:sp>
        <p:nvSpPr>
          <p:cNvPr id="1167" name="図形 187"/>
          <p:cNvSpPr/>
          <p:nvPr/>
        </p:nvSpPr>
        <p:spPr>
          <a:xfrm>
            <a:off x="2388439" y="3195781"/>
            <a:ext cx="4313969" cy="327274"/>
          </a:xfrm>
          <a:prstGeom prst="wedgeRoundRectCallout">
            <a:avLst>
              <a:gd name="adj1" fmla="val -11357"/>
              <a:gd name="adj2" fmla="val 10136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電子データ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での提出が便利でスムーズ!!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68" name="四角形: 角を丸くする 188"/>
          <p:cNvSpPr/>
          <p:nvPr/>
        </p:nvSpPr>
        <p:spPr>
          <a:xfrm>
            <a:off x="110111" y="113880"/>
            <a:ext cx="6597467" cy="1024782"/>
          </a:xfrm>
          <a:prstGeom prst="roundRect">
            <a:avLst>
              <a:gd name="adj" fmla="val 1579"/>
            </a:avLst>
          </a:prstGeom>
          <a:noFill/>
          <a:ln w="31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600" kern="100" dirty="0">
                <a:solidFill>
                  <a:srgbClr val="000000"/>
                </a:solidFill>
                <a:ea typeface="BIZ UDPゴシック" panose="020B0400000000000000" pitchFamily="50" charset="-128"/>
              </a:rPr>
              <a:t>建築基準法第15条により、</a:t>
            </a:r>
            <a:endParaRPr lang="ja-JP" altLang="en-US" sz="1050" kern="100" dirty="0">
              <a:solidFill>
                <a:srgbClr val="000000"/>
              </a:solidFill>
              <a:ea typeface="BIZ UDPゴシック" panose="020B0400000000000000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6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建築物</a:t>
            </a:r>
            <a:r>
              <a:rPr lang="ja-JP" altLang="en-US" sz="1600" kern="100" dirty="0">
                <a:solidFill>
                  <a:srgbClr val="000000"/>
                </a:solidFill>
                <a:ea typeface="BIZ UDPゴシック" panose="020B0400000000000000" pitchFamily="50" charset="-128"/>
              </a:rPr>
              <a:t>を建築しようとする場合</a:t>
            </a:r>
            <a:r>
              <a:rPr lang="ja-JP" altLang="en-US" sz="16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は「</a:t>
            </a:r>
            <a:r>
              <a:rPr lang="ja-JP" altLang="en-US" sz="1600" kern="100" dirty="0" smtClean="0">
                <a:solidFill>
                  <a:srgbClr val="FF0000"/>
                </a:solidFill>
                <a:ea typeface="BIZ UDPゴシック" panose="020B0400000000000000" pitchFamily="50" charset="-128"/>
              </a:rPr>
              <a:t>建築工事届</a:t>
            </a:r>
            <a:r>
              <a:rPr lang="ja-JP" altLang="en-US" sz="1600" kern="100" dirty="0" smtClean="0">
                <a:solidFill>
                  <a:schemeClr val="tx1"/>
                </a:solidFill>
                <a:ea typeface="BIZ UDPゴシック" panose="020B0400000000000000" pitchFamily="50" charset="-128"/>
              </a:rPr>
              <a:t>」</a:t>
            </a:r>
            <a:r>
              <a:rPr lang="ja-JP" altLang="en-US" sz="16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を、</a:t>
            </a:r>
            <a:endParaRPr lang="ja-JP" altLang="en-US" sz="1600" kern="100" dirty="0">
              <a:solidFill>
                <a:srgbClr val="000000"/>
              </a:solidFill>
              <a:ea typeface="BIZ UDPゴシック" panose="020B0400000000000000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6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建築物</a:t>
            </a:r>
            <a:r>
              <a:rPr lang="ja-JP" altLang="en-US" sz="1600" kern="100" dirty="0">
                <a:solidFill>
                  <a:srgbClr val="000000"/>
                </a:solidFill>
                <a:ea typeface="BIZ UDPゴシック" panose="020B0400000000000000" pitchFamily="50" charset="-128"/>
              </a:rPr>
              <a:t>を除却しようとする場合</a:t>
            </a:r>
            <a:r>
              <a:rPr lang="ja-JP" altLang="en-US" sz="16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は</a:t>
            </a:r>
            <a:r>
              <a:rPr lang="ja-JP" altLang="en-US" sz="1600" kern="100" dirty="0" smtClean="0">
                <a:solidFill>
                  <a:schemeClr val="tx1"/>
                </a:solidFill>
                <a:ea typeface="BIZ UDPゴシック" panose="020B0400000000000000" pitchFamily="50" charset="-128"/>
              </a:rPr>
              <a:t>「</a:t>
            </a:r>
            <a:r>
              <a:rPr lang="ja-JP" altLang="en-US" sz="1600" kern="100" dirty="0" smtClean="0">
                <a:solidFill>
                  <a:srgbClr val="FF0000"/>
                </a:solidFill>
                <a:ea typeface="BIZ UDPゴシック" panose="020B0400000000000000" pitchFamily="50" charset="-128"/>
              </a:rPr>
              <a:t>建築物除却届</a:t>
            </a:r>
            <a:r>
              <a:rPr lang="ja-JP" altLang="en-US" sz="1600" kern="100" dirty="0" smtClean="0">
                <a:solidFill>
                  <a:schemeClr val="tx1"/>
                </a:solidFill>
                <a:ea typeface="BIZ UDPゴシック" panose="020B0400000000000000" pitchFamily="50" charset="-128"/>
              </a:rPr>
              <a:t>」</a:t>
            </a:r>
            <a:r>
              <a:rPr lang="ja-JP" altLang="en-US" sz="16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を、</a:t>
            </a:r>
            <a:endParaRPr lang="en-US" altLang="ja-JP" sz="1600" kern="100" dirty="0" smtClean="0">
              <a:solidFill>
                <a:srgbClr val="000000"/>
              </a:solidFill>
              <a:ea typeface="BIZ UDPゴシック" panose="020B0400000000000000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6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それぞれ</a:t>
            </a:r>
            <a:r>
              <a:rPr lang="ja-JP" altLang="en-US" sz="1600" kern="100" dirty="0">
                <a:solidFill>
                  <a:srgbClr val="000000"/>
                </a:solidFill>
                <a:ea typeface="BIZ UDPゴシック" panose="020B0400000000000000" pitchFamily="50" charset="-128"/>
              </a:rPr>
              <a:t>建築主事に提出しなければなりません。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>
                <a:solidFill>
                  <a:srgbClr val="000000"/>
                </a:solidFill>
                <a:ea typeface="BIZ UDPゴシック" panose="020B0400000000000000" pitchFamily="50" charset="-128"/>
              </a:rPr>
              <a:t>（当該建築物又は当該工事にかかる部分の床面積の合計が10㎡以内である場合においては、この限りでありません。）</a:t>
            </a:r>
            <a:endParaRPr lang="ja-JP" altLang="en-US" sz="1600" kern="100" dirty="0">
              <a:solidFill>
                <a:srgbClr val="000000"/>
              </a:solidFill>
              <a:ea typeface="BIZ UDPゴシック" panose="020B0400000000000000" pitchFamily="50" charset="-128"/>
            </a:endParaRPr>
          </a:p>
        </p:txBody>
      </p:sp>
      <p:sp>
        <p:nvSpPr>
          <p:cNvPr id="1169" name="正方形/長方形 195"/>
          <p:cNvSpPr/>
          <p:nvPr/>
        </p:nvSpPr>
        <p:spPr>
          <a:xfrm>
            <a:off x="2705548" y="1798021"/>
            <a:ext cx="3994320" cy="48510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0" name="四角形: 角を丸くする 196"/>
          <p:cNvSpPr/>
          <p:nvPr/>
        </p:nvSpPr>
        <p:spPr>
          <a:xfrm>
            <a:off x="2832646" y="1842947"/>
            <a:ext cx="3753387" cy="470973"/>
          </a:xfrm>
          <a:prstGeom prst="roundRect">
            <a:avLst>
              <a:gd name="adj" fmla="val 1579"/>
            </a:avLst>
          </a:prstGeom>
          <a:noFill/>
          <a:ln w="31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500"/>
              </a:lnSpc>
            </a:pPr>
            <a:r>
              <a:rPr lang="ja-JP" sz="1100" kern="100" dirty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Segoe UI Emoji" panose="020B0502040204020203" pitchFamily="34" charset="0"/>
              </a:rPr>
              <a:t>特定行政庁ホームページ等から様式（Excel形式）</a:t>
            </a:r>
            <a:r>
              <a:rPr lang="ja-JP" sz="1100" kern="100" dirty="0" smtClean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Segoe UI Emoji" panose="020B0502040204020203" pitchFamily="34" charset="0"/>
              </a:rPr>
              <a:t>を</a:t>
            </a:r>
            <a:endParaRPr lang="en-US" altLang="ja-JP" sz="1100" kern="100" dirty="0" smtClean="0">
              <a:solidFill>
                <a:srgbClr val="000000"/>
              </a:solidFill>
              <a:effectLst/>
              <a:ea typeface="BIZ UDPゴシック" panose="020B0400000000000000" pitchFamily="50" charset="-128"/>
              <a:cs typeface="Segoe UI Emoji" panose="020B0502040204020203" pitchFamily="34" charset="0"/>
            </a:endParaRPr>
          </a:p>
          <a:p>
            <a:pPr>
              <a:lnSpc>
                <a:spcPts val="1500"/>
              </a:lnSpc>
            </a:pPr>
            <a:r>
              <a:rPr lang="ja-JP" sz="1100" kern="100" dirty="0" smtClean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Segoe UI Emoji" panose="020B0502040204020203" pitchFamily="34" charset="0"/>
              </a:rPr>
              <a:t>ダウンロード</a:t>
            </a:r>
            <a:r>
              <a:rPr lang="ja-JP" sz="1100" kern="100" dirty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Segoe UI Emoji" panose="020B0502040204020203" pitchFamily="34" charset="0"/>
              </a:rPr>
              <a:t>します。</a:t>
            </a:r>
          </a:p>
        </p:txBody>
      </p:sp>
      <p:sp>
        <p:nvSpPr>
          <p:cNvPr id="1171" name="矢印: 下 197"/>
          <p:cNvSpPr/>
          <p:nvPr/>
        </p:nvSpPr>
        <p:spPr>
          <a:xfrm>
            <a:off x="550998" y="1799197"/>
            <a:ext cx="2247900" cy="614580"/>
          </a:xfrm>
          <a:prstGeom prst="downArrow">
            <a:avLst>
              <a:gd name="adj1" fmla="val 100000"/>
              <a:gd name="adj2" fmla="val 20625"/>
            </a:avLst>
          </a:prstGeom>
          <a:pattFill prst="dkVert">
            <a:fgClr>
              <a:srgbClr val="0D0D88"/>
            </a:fgClr>
            <a:bgClr>
              <a:srgbClr val="8282DA"/>
            </a:bgClr>
          </a:patt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</a:pPr>
            <a:endParaRPr lang="ja-JP" altLang="en-US" kern="100" dirty="0">
              <a:ln w="9525" cap="rnd" cmpd="sng" algn="ctr">
                <a:solidFill>
                  <a:srgbClr val="FFFFFF"/>
                </a:solidFill>
                <a:prstDash val="solid"/>
                <a:bevel/>
              </a:ln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0000"/>
                  </a:srgbClr>
                </a:outerShdw>
              </a:effectLst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72" name="矢印: 下 198"/>
          <p:cNvSpPr/>
          <p:nvPr/>
        </p:nvSpPr>
        <p:spPr>
          <a:xfrm>
            <a:off x="550998" y="1799197"/>
            <a:ext cx="2247900" cy="614580"/>
          </a:xfrm>
          <a:prstGeom prst="downArrow">
            <a:avLst>
              <a:gd name="adj1" fmla="val 100000"/>
              <a:gd name="adj2" fmla="val 20625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1000">
                <a:srgbClr val="8283C2">
                  <a:alpha val="83000"/>
                </a:srgbClr>
              </a:gs>
              <a:gs pos="100000">
                <a:srgbClr val="2F2F9F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</a:pPr>
            <a:endParaRPr lang="ja-JP" altLang="en-US" kern="100" dirty="0">
              <a:ln w="9525" cap="rnd" cmpd="sng" algn="ctr">
                <a:solidFill>
                  <a:srgbClr val="FFFFFF"/>
                </a:solidFill>
                <a:prstDash val="solid"/>
                <a:bevel/>
              </a:ln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0000"/>
                  </a:srgbClr>
                </a:outerShdw>
              </a:effectLst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73" name="矢印: 下 199"/>
          <p:cNvSpPr/>
          <p:nvPr/>
        </p:nvSpPr>
        <p:spPr>
          <a:xfrm>
            <a:off x="560537" y="1794229"/>
            <a:ext cx="2247900" cy="614580"/>
          </a:xfrm>
          <a:prstGeom prst="downArrow">
            <a:avLst>
              <a:gd name="adj1" fmla="val 100000"/>
              <a:gd name="adj2" fmla="val 20625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</a:pPr>
            <a:r>
              <a:rPr lang="ja-JP" altLang="en-US" kern="100" dirty="0">
                <a:ln w="9525" cap="rnd" cmpd="sng" algn="ctr">
                  <a:solidFill>
                    <a:srgbClr val="FFFFFF"/>
                  </a:solidFill>
                  <a:prstDash val="solid"/>
                  <a:bevel/>
                </a:ln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ea typeface="BIZ UDゴシック" panose="020B0400000000000000" pitchFamily="49" charset="-128"/>
                <a:cs typeface="Times New Roman" panose="02020603050405020304" pitchFamily="18" charset="0"/>
              </a:rPr>
              <a:t>様式ダウンロード</a:t>
            </a:r>
          </a:p>
        </p:txBody>
      </p:sp>
      <p:sp>
        <p:nvSpPr>
          <p:cNvPr id="1174" name="四角形: 角を丸くする 200"/>
          <p:cNvSpPr/>
          <p:nvPr/>
        </p:nvSpPr>
        <p:spPr>
          <a:xfrm>
            <a:off x="110111" y="1601070"/>
            <a:ext cx="6597467" cy="477364"/>
          </a:xfrm>
          <a:prstGeom prst="roundRect">
            <a:avLst>
              <a:gd name="adj" fmla="val 1579"/>
            </a:avLst>
          </a:prstGeom>
          <a:noFill/>
          <a:ln w="31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ts val="15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ea typeface="BIZ UDPゴシック" panose="020B0400000000000000" pitchFamily="50" charset="-128"/>
              </a:rPr>
              <a:t>※様式の配布・提出方法は各特定</a:t>
            </a:r>
            <a:r>
              <a:rPr lang="ja-JP" altLang="en-US" sz="1100" kern="100" dirty="0">
                <a:solidFill>
                  <a:srgbClr val="000000"/>
                </a:solidFill>
                <a:ea typeface="BIZ UDPゴシック" panose="020B0400000000000000" pitchFamily="50" charset="-128"/>
              </a:rPr>
              <a:t>行政庁によって異なります。</a:t>
            </a:r>
          </a:p>
        </p:txBody>
      </p:sp>
      <p:sp>
        <p:nvSpPr>
          <p:cNvPr id="1175" name="図形 71"/>
          <p:cNvSpPr/>
          <p:nvPr/>
        </p:nvSpPr>
        <p:spPr>
          <a:xfrm>
            <a:off x="112059" y="8813426"/>
            <a:ext cx="2505231" cy="923012"/>
          </a:xfrm>
          <a:prstGeom prst="roundRect">
            <a:avLst>
              <a:gd name="adj" fmla="val 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pPr marL="108000" indent="-108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000" kern="100" dirty="0" smtClean="0">
                <a:solidFill>
                  <a:schemeClr val="tx1"/>
                </a:solidFill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問い合わせは以下の特定行政庁まで</a:t>
            </a:r>
            <a:endParaRPr lang="ja-JP" altLang="en-US">
              <a:latin typeface="ＭＳ ゴシック"/>
              <a:ea typeface="ＭＳ ゴシック"/>
            </a:endParaRPr>
          </a:p>
        </p:txBody>
      </p:sp>
      <p:sp>
        <p:nvSpPr>
          <p:cNvPr id="1176" name="図形 72"/>
          <p:cNvSpPr/>
          <p:nvPr/>
        </p:nvSpPr>
        <p:spPr>
          <a:xfrm>
            <a:off x="2894279" y="8976352"/>
            <a:ext cx="3035155" cy="415119"/>
          </a:xfrm>
          <a:prstGeom prst="wedgeRoundRectCallout">
            <a:avLst>
              <a:gd name="adj1" fmla="val 54870"/>
              <a:gd name="adj2" fmla="val 245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l">
              <a:defRPr lang="ja-JP" altLang="en-US"/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様式ファイルの入力方法、不具合などについては、各特定行政庁にお問い合わせください。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2386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</TotalTime>
  <Words>1173</Words>
  <Application>Plott Corporation</Application>
  <PresentationFormat>A4 210 x 297 mm</PresentationFormat>
  <Paragraphs>84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6" baseType="lpstr">
      <vt:lpstr>BIZ UDPゴシック</vt:lpstr>
      <vt:lpstr>BIZ UDゴシック</vt:lpstr>
      <vt:lpstr>ＭＳ Ｐ明朝</vt:lpstr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Segoe UI Emoji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久保 博史</dc:creator>
  <cp:lastModifiedBy>天艸 開</cp:lastModifiedBy>
  <cp:revision>73</cp:revision>
  <cp:lastPrinted>2021-11-05T08:46:25Z</cp:lastPrinted>
  <dcterms:created xsi:type="dcterms:W3CDTF">2021-10-01T02:29:43Z</dcterms:created>
  <dcterms:modified xsi:type="dcterms:W3CDTF">2022-03-03T04:50:15Z</dcterms:modified>
</cp:coreProperties>
</file>